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
  </p:notesMasterIdLst>
  <p:sldIdLst>
    <p:sldId id="256" r:id="rId2"/>
    <p:sldId id="266" r:id="rId3"/>
    <p:sldId id="257" r:id="rId4"/>
    <p:sldId id="258" r:id="rId5"/>
    <p:sldId id="259" r:id="rId6"/>
    <p:sldId id="262" r:id="rId7"/>
    <p:sldId id="263" r:id="rId8"/>
    <p:sldId id="268" r:id="rId9"/>
    <p:sldId id="269" r:id="rId10"/>
    <p:sldId id="261" r:id="rId11"/>
    <p:sldId id="267" r:id="rId12"/>
    <p:sldId id="265" r:id="rId13"/>
    <p:sldId id="270" r:id="rId14"/>
    <p:sldId id="271" r:id="rId15"/>
    <p:sldId id="264"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316" autoAdjust="0"/>
    <p:restoredTop sz="91756" autoAdjust="0"/>
  </p:normalViewPr>
  <p:slideViewPr>
    <p:cSldViewPr>
      <p:cViewPr varScale="1">
        <p:scale>
          <a:sx n="67" d="100"/>
          <a:sy n="67" d="100"/>
        </p:scale>
        <p:origin x="-148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4E9C3D-E15C-49EE-88AC-F3BDDF992CB3}" type="datetimeFigureOut">
              <a:rPr lang="en-GB" smtClean="0"/>
              <a:pPr/>
              <a:t>26/11/2018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0D7F54-BEA3-4C3D-A57E-062C33363973}"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Accounting</a:t>
            </a:r>
            <a:r>
              <a:rPr lang="en-GB" baseline="0" dirty="0" smtClean="0"/>
              <a:t> fraud has risen in the past two decades due to the increase of sophisticated forms of technology. Every year, accounting fraud increases by 37% globally. Small businesses have become more vulnerable to accounting fraud due to perpetration by internal employees. That doesn’t mean that large organization don’t suffer from the same problem since research has shown that small and large businesses suffer the same median loss. Accounting fraud leads to misappropriation of accounting assets in a business organization.</a:t>
            </a:r>
            <a:endParaRPr lang="en-GB" dirty="0"/>
          </a:p>
        </p:txBody>
      </p:sp>
      <p:sp>
        <p:nvSpPr>
          <p:cNvPr id="4" name="Slide Number Placeholder 3"/>
          <p:cNvSpPr>
            <a:spLocks noGrp="1"/>
          </p:cNvSpPr>
          <p:nvPr>
            <p:ph type="sldNum" sz="quarter" idx="10"/>
          </p:nvPr>
        </p:nvSpPr>
        <p:spPr/>
        <p:txBody>
          <a:bodyPr/>
          <a:lstStyle/>
          <a:p>
            <a:fld id="{8B0D7F54-BEA3-4C3D-A57E-062C33363973}" type="slidenum">
              <a:rPr lang="en-GB" smtClean="0"/>
              <a:pPr/>
              <a:t>3</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Microsoft</a:t>
            </a:r>
            <a:r>
              <a:rPr lang="en-GB" baseline="0" dirty="0" smtClean="0"/>
              <a:t> excel is used by managers in organizations to fight fraud. It helps to filter and identify transactions effectively in the form of mathematics. The </a:t>
            </a:r>
            <a:r>
              <a:rPr lang="en-GB" baseline="0" dirty="0" err="1" smtClean="0"/>
              <a:t>microsoft</a:t>
            </a:r>
            <a:r>
              <a:rPr lang="en-GB" baseline="0" dirty="0" smtClean="0"/>
              <a:t> excel helps in creating accurate number s that cannot be fabricated by anyone due to the analytical maths procedures. The </a:t>
            </a:r>
            <a:r>
              <a:rPr lang="en-GB" baseline="0" dirty="0" err="1" smtClean="0"/>
              <a:t>microsoft</a:t>
            </a:r>
            <a:r>
              <a:rPr lang="en-GB" baseline="0" dirty="0" smtClean="0"/>
              <a:t> </a:t>
            </a:r>
            <a:r>
              <a:rPr lang="en-GB" baseline="0" dirty="0" err="1" smtClean="0"/>
              <a:t>excell</a:t>
            </a:r>
            <a:r>
              <a:rPr lang="en-GB" baseline="0" dirty="0" smtClean="0"/>
              <a:t> offers assurance of figures thus facilitating of proper transactions and accounting figures.</a:t>
            </a:r>
            <a:endParaRPr lang="en-GB" dirty="0"/>
          </a:p>
        </p:txBody>
      </p:sp>
      <p:sp>
        <p:nvSpPr>
          <p:cNvPr id="4" name="Slide Number Placeholder 3"/>
          <p:cNvSpPr>
            <a:spLocks noGrp="1"/>
          </p:cNvSpPr>
          <p:nvPr>
            <p:ph type="sldNum" sz="quarter" idx="10"/>
          </p:nvPr>
        </p:nvSpPr>
        <p:spPr/>
        <p:txBody>
          <a:bodyPr/>
          <a:lstStyle/>
          <a:p>
            <a:fld id="{8B0D7F54-BEA3-4C3D-A57E-062C33363973}" type="slidenum">
              <a:rPr lang="en-GB" smtClean="0"/>
              <a:pPr/>
              <a:t>4</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Fraudulent payments</a:t>
            </a:r>
            <a:r>
              <a:rPr lang="en-GB" baseline="0" dirty="0" smtClean="0"/>
              <a:t> is a common way used by fraudsters to commit fraud through billing schemes. Legitimate companies with responsible managers help in identifying duplicate payments and investigating into them to help the organization detect and prevent accounting fraud. Microsoft access is a very effective feature that identifies and duplicates transactions. Though this method, the manager will be able to intercept the payments and be able to </a:t>
            </a:r>
            <a:r>
              <a:rPr lang="en-GB" baseline="0" dirty="0" err="1" smtClean="0"/>
              <a:t>catcht</a:t>
            </a:r>
            <a:r>
              <a:rPr lang="en-GB" baseline="0" dirty="0" smtClean="0"/>
              <a:t> he fraudsters</a:t>
            </a:r>
            <a:endParaRPr lang="en-GB" dirty="0"/>
          </a:p>
        </p:txBody>
      </p:sp>
      <p:sp>
        <p:nvSpPr>
          <p:cNvPr id="4" name="Slide Number Placeholder 3"/>
          <p:cNvSpPr>
            <a:spLocks noGrp="1"/>
          </p:cNvSpPr>
          <p:nvPr>
            <p:ph type="sldNum" sz="quarter" idx="10"/>
          </p:nvPr>
        </p:nvSpPr>
        <p:spPr/>
        <p:txBody>
          <a:bodyPr/>
          <a:lstStyle/>
          <a:p>
            <a:fld id="{8B0D7F54-BEA3-4C3D-A57E-062C33363973}" type="slidenum">
              <a:rPr lang="en-GB" smtClean="0"/>
              <a:pPr/>
              <a:t>5</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The accounting manager has to keep</a:t>
            </a:r>
            <a:r>
              <a:rPr lang="en-GB" baseline="0" dirty="0" smtClean="0"/>
              <a:t> tabs with the employees and customers. The accounting manager has to have resourceful in advancing the modifications and invoices of vendors and their customers in an advanced manner. With audit trails, it is necessary to prevent fraudulent activities that can protect huge amounts of data for a client. </a:t>
            </a:r>
            <a:endParaRPr lang="en-GB" dirty="0"/>
          </a:p>
        </p:txBody>
      </p:sp>
      <p:sp>
        <p:nvSpPr>
          <p:cNvPr id="4" name="Slide Number Placeholder 3"/>
          <p:cNvSpPr>
            <a:spLocks noGrp="1"/>
          </p:cNvSpPr>
          <p:nvPr>
            <p:ph type="sldNum" sz="quarter" idx="10"/>
          </p:nvPr>
        </p:nvSpPr>
        <p:spPr/>
        <p:txBody>
          <a:bodyPr/>
          <a:lstStyle/>
          <a:p>
            <a:fld id="{8B0D7F54-BEA3-4C3D-A57E-062C33363973}" type="slidenum">
              <a:rPr lang="en-GB" smtClean="0"/>
              <a:pPr/>
              <a:t>6</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Computerized cloud solution is</a:t>
            </a:r>
            <a:r>
              <a:rPr lang="en-GB" baseline="0" dirty="0" smtClean="0"/>
              <a:t> the best choice and concept in accessing fraud and allowing employees access data through functional capabilities. AP platforms will help in accessing the digitally controlled systems. This involves separation of data and payments thus reducing the chances </a:t>
            </a:r>
            <a:r>
              <a:rPr lang="en-GB" baseline="0" smtClean="0"/>
              <a:t>for fraud.</a:t>
            </a:r>
            <a:endParaRPr lang="en-GB" dirty="0"/>
          </a:p>
        </p:txBody>
      </p:sp>
      <p:sp>
        <p:nvSpPr>
          <p:cNvPr id="4" name="Slide Number Placeholder 3"/>
          <p:cNvSpPr>
            <a:spLocks noGrp="1"/>
          </p:cNvSpPr>
          <p:nvPr>
            <p:ph type="sldNum" sz="quarter" idx="10"/>
          </p:nvPr>
        </p:nvSpPr>
        <p:spPr/>
        <p:txBody>
          <a:bodyPr/>
          <a:lstStyle/>
          <a:p>
            <a:fld id="{8B0D7F54-BEA3-4C3D-A57E-062C33363973}" type="slidenum">
              <a:rPr lang="en-GB" smtClean="0"/>
              <a:pPr/>
              <a:t>7</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Big</a:t>
            </a:r>
            <a:r>
              <a:rPr lang="en-GB" baseline="0" dirty="0" smtClean="0"/>
              <a:t> companies use a combination of statistics in finding patterns that should tip them off to fraud. The management uses certain features that could analyze and flag anything anomalous. Corporations are using science to attempt and use proprietary algorithms in analyzing data trends and discerning patterns of possible fraud.</a:t>
            </a:r>
            <a:endParaRPr lang="en-GB" dirty="0"/>
          </a:p>
        </p:txBody>
      </p:sp>
      <p:sp>
        <p:nvSpPr>
          <p:cNvPr id="4" name="Slide Number Placeholder 3"/>
          <p:cNvSpPr>
            <a:spLocks noGrp="1"/>
          </p:cNvSpPr>
          <p:nvPr>
            <p:ph type="sldNum" sz="quarter" idx="10"/>
          </p:nvPr>
        </p:nvSpPr>
        <p:spPr/>
        <p:txBody>
          <a:bodyPr/>
          <a:lstStyle/>
          <a:p>
            <a:fld id="{8B0D7F54-BEA3-4C3D-A57E-062C33363973}" type="slidenum">
              <a:rPr lang="en-GB" smtClean="0"/>
              <a:pPr/>
              <a:t>8</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Data mining and Analytics</a:t>
            </a:r>
            <a:r>
              <a:rPr lang="en-GB" baseline="0" dirty="0" smtClean="0"/>
              <a:t> systems are responsible for identifying the anomalies in data stream and behavioural patterns to detect fraud activities. The use of data analysing tools and programs help in developing IT systems and towards the control of data processing activities. Corporation have to strive through the way in which technology can be implemented to improve prevention of fraud and detection in the organization.</a:t>
            </a:r>
            <a:endParaRPr lang="en-GB" dirty="0"/>
          </a:p>
        </p:txBody>
      </p:sp>
      <p:sp>
        <p:nvSpPr>
          <p:cNvPr id="4" name="Slide Number Placeholder 3"/>
          <p:cNvSpPr>
            <a:spLocks noGrp="1"/>
          </p:cNvSpPr>
          <p:nvPr>
            <p:ph type="sldNum" sz="quarter" idx="10"/>
          </p:nvPr>
        </p:nvSpPr>
        <p:spPr/>
        <p:txBody>
          <a:bodyPr/>
          <a:lstStyle/>
          <a:p>
            <a:fld id="{8B0D7F54-BEA3-4C3D-A57E-062C33363973}" type="slidenum">
              <a:rPr lang="en-GB" smtClean="0"/>
              <a:pPr/>
              <a:t>9</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Awareness tends to affect</a:t>
            </a:r>
            <a:r>
              <a:rPr lang="en-GB" baseline="0" dirty="0" smtClean="0"/>
              <a:t> employees in an organization. Everyone should be aware of fraud risks and the consequences associated with it. The employees who learn to commit fraud have to know that the management is watching them and may be deterred by this acts. Honest employees who are not tempted to commit fraud are aware of the possible signs of fraud. Employees should not be hesitant in reporting fraud incidents to the management.</a:t>
            </a:r>
            <a:endParaRPr lang="en-GB" dirty="0"/>
          </a:p>
        </p:txBody>
      </p:sp>
      <p:sp>
        <p:nvSpPr>
          <p:cNvPr id="4" name="Slide Number Placeholder 3"/>
          <p:cNvSpPr>
            <a:spLocks noGrp="1"/>
          </p:cNvSpPr>
          <p:nvPr>
            <p:ph type="sldNum" sz="quarter" idx="10"/>
          </p:nvPr>
        </p:nvSpPr>
        <p:spPr/>
        <p:txBody>
          <a:bodyPr/>
          <a:lstStyle/>
          <a:p>
            <a:fld id="{8B0D7F54-BEA3-4C3D-A57E-062C33363973}" type="slidenum">
              <a:rPr lang="en-GB" smtClean="0"/>
              <a:pPr/>
              <a:t>10</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rabicPeriod"/>
            </a:pPr>
            <a:r>
              <a:rPr lang="en-GB" baseline="0" dirty="0" smtClean="0"/>
              <a:t>None of the above.</a:t>
            </a:r>
          </a:p>
          <a:p>
            <a:pPr marL="228600" indent="-228600">
              <a:buAutoNum type="arabicPeriod"/>
            </a:pPr>
            <a:r>
              <a:rPr lang="en-GB" baseline="0" dirty="0" smtClean="0"/>
              <a:t>They are all part of the fraud triangle.</a:t>
            </a:r>
          </a:p>
        </p:txBody>
      </p:sp>
      <p:sp>
        <p:nvSpPr>
          <p:cNvPr id="4" name="Slide Number Placeholder 3"/>
          <p:cNvSpPr>
            <a:spLocks noGrp="1"/>
          </p:cNvSpPr>
          <p:nvPr>
            <p:ph type="sldNum" sz="quarter" idx="10"/>
          </p:nvPr>
        </p:nvSpPr>
        <p:spPr/>
        <p:txBody>
          <a:bodyPr/>
          <a:lstStyle/>
          <a:p>
            <a:fld id="{8B0D7F54-BEA3-4C3D-A57E-062C33363973}" type="slidenum">
              <a:rPr lang="en-GB" smtClean="0"/>
              <a:pPr/>
              <a:t>12</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None/>
            </a:pPr>
            <a:r>
              <a:rPr lang="en-GB" dirty="0" smtClean="0"/>
              <a:t>3. Conducting periodic</a:t>
            </a:r>
            <a:r>
              <a:rPr lang="en-GB" baseline="0" dirty="0" smtClean="0"/>
              <a:t> external and internal audits.</a:t>
            </a:r>
          </a:p>
          <a:p>
            <a:pPr marL="228600" indent="-228600">
              <a:buNone/>
            </a:pPr>
            <a:r>
              <a:rPr lang="en-GB" baseline="0" dirty="0" smtClean="0"/>
              <a:t>4. </a:t>
            </a:r>
            <a:r>
              <a:rPr lang="en-GB" dirty="0" smtClean="0"/>
              <a:t>Greed.</a:t>
            </a:r>
          </a:p>
        </p:txBody>
      </p:sp>
      <p:sp>
        <p:nvSpPr>
          <p:cNvPr id="4" name="Slide Number Placeholder 3"/>
          <p:cNvSpPr>
            <a:spLocks noGrp="1"/>
          </p:cNvSpPr>
          <p:nvPr>
            <p:ph type="sldNum" sz="quarter" idx="10"/>
          </p:nvPr>
        </p:nvSpPr>
        <p:spPr/>
        <p:txBody>
          <a:bodyPr/>
          <a:lstStyle/>
          <a:p>
            <a:fld id="{8B0D7F54-BEA3-4C3D-A57E-062C33363973}" type="slidenum">
              <a:rPr lang="en-GB" smtClean="0"/>
              <a:pPr/>
              <a:t>13</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5. Accounting</a:t>
            </a:r>
            <a:r>
              <a:rPr lang="en-GB" baseline="0" dirty="0" smtClean="0"/>
              <a:t> Fraud.</a:t>
            </a:r>
            <a:endParaRPr lang="en-GB" dirty="0" smtClean="0"/>
          </a:p>
        </p:txBody>
      </p:sp>
      <p:sp>
        <p:nvSpPr>
          <p:cNvPr id="4" name="Slide Number Placeholder 3"/>
          <p:cNvSpPr>
            <a:spLocks noGrp="1"/>
          </p:cNvSpPr>
          <p:nvPr>
            <p:ph type="sldNum" sz="quarter" idx="10"/>
          </p:nvPr>
        </p:nvSpPr>
        <p:spPr/>
        <p:txBody>
          <a:bodyPr/>
          <a:lstStyle/>
          <a:p>
            <a:fld id="{8B0D7F54-BEA3-4C3D-A57E-062C33363973}" type="slidenum">
              <a:rPr lang="en-GB" smtClean="0"/>
              <a:pPr/>
              <a:t>14</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7A7DFEC-1609-4DF5-A075-942256D89296}" type="datetimeFigureOut">
              <a:rPr lang="en-GB" smtClean="0"/>
              <a:pPr/>
              <a:t>26/11/2018</a:t>
            </a:fld>
            <a:endParaRPr lang="en-GB"/>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4284375B-771F-48C0-A078-CC0442114C71}"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7A7DFEC-1609-4DF5-A075-942256D89296}" type="datetimeFigureOut">
              <a:rPr lang="en-GB" smtClean="0"/>
              <a:pPr/>
              <a:t>26/11/2018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4284375B-771F-48C0-A078-CC0442114C71}" type="slidenum">
              <a:rPr lang="en-GB" smtClean="0"/>
              <a:pPr/>
              <a:t>‹#›</a:t>
            </a:fld>
            <a:endParaRPr lang="en-GB"/>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7A7DFEC-1609-4DF5-A075-942256D89296}" type="datetimeFigureOut">
              <a:rPr lang="en-GB" smtClean="0"/>
              <a:pPr/>
              <a:t>26/11/2018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4284375B-771F-48C0-A078-CC0442114C71}" type="slidenum">
              <a:rPr lang="en-GB" smtClean="0"/>
              <a:pPr/>
              <a:t>‹#›</a:t>
            </a:fld>
            <a:endParaRPr lang="en-GB"/>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7A7DFEC-1609-4DF5-A075-942256D89296}" type="datetimeFigureOut">
              <a:rPr lang="en-GB" smtClean="0"/>
              <a:pPr/>
              <a:t>26/11/2018</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4284375B-771F-48C0-A078-CC0442114C71}" type="slidenum">
              <a:rPr lang="en-GB" smtClean="0"/>
              <a:pPr/>
              <a:t>‹#›</a:t>
            </a:fld>
            <a:endParaRPr lang="en-GB"/>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7A7DFEC-1609-4DF5-A075-942256D89296}" type="datetimeFigureOut">
              <a:rPr lang="en-GB" smtClean="0"/>
              <a:pPr/>
              <a:t>26/11/2018</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4284375B-771F-48C0-A078-CC0442114C71}"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7A7DFEC-1609-4DF5-A075-942256D89296}" type="datetimeFigureOut">
              <a:rPr lang="en-GB" smtClean="0"/>
              <a:pPr/>
              <a:t>26/11/2018</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4284375B-771F-48C0-A078-CC0442114C71}" type="slidenum">
              <a:rPr lang="en-GB" smtClean="0"/>
              <a:pPr/>
              <a:t>‹#›</a:t>
            </a:fld>
            <a:endParaRPr lang="en-GB"/>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7A7DFEC-1609-4DF5-A075-942256D89296}" type="datetimeFigureOut">
              <a:rPr lang="en-GB" smtClean="0"/>
              <a:pPr/>
              <a:t>26/11/2018</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4284375B-771F-48C0-A078-CC0442114C71}"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7A7DFEC-1609-4DF5-A075-942256D89296}" type="datetimeFigureOut">
              <a:rPr lang="en-GB" smtClean="0"/>
              <a:pPr/>
              <a:t>26/11/2018</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4284375B-771F-48C0-A078-CC0442114C71}"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7A7DFEC-1609-4DF5-A075-942256D89296}" type="datetimeFigureOut">
              <a:rPr lang="en-GB" smtClean="0"/>
              <a:pPr/>
              <a:t>26/11/2018</a:t>
            </a:fld>
            <a:endParaRPr lang="en-GB"/>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GB"/>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4284375B-771F-48C0-A078-CC0442114C71}" type="slidenum">
              <a:rPr lang="en-GB" smtClean="0"/>
              <a:pPr/>
              <a:t>‹#›</a:t>
            </a:fld>
            <a:endParaRPr lang="en-GB"/>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7A7DFEC-1609-4DF5-A075-942256D89296}" type="datetimeFigureOut">
              <a:rPr lang="en-GB" smtClean="0"/>
              <a:pPr/>
              <a:t>26/11/2018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4284375B-771F-48C0-A078-CC0442114C71}"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7A7DFEC-1609-4DF5-A075-942256D89296}" type="datetimeFigureOut">
              <a:rPr lang="en-GB" smtClean="0"/>
              <a:pPr/>
              <a:t>26/11/2018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4284375B-771F-48C0-A078-CC0442114C71}"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7A7DFEC-1609-4DF5-A075-942256D89296}" type="datetimeFigureOut">
              <a:rPr lang="en-GB" smtClean="0"/>
              <a:pPr/>
              <a:t>26/11/2018</a:t>
            </a:fld>
            <a:endParaRPr lang="en-GB"/>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GB"/>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4284375B-771F-48C0-A078-CC0442114C71}"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5786" y="1000108"/>
            <a:ext cx="7851648" cy="1828800"/>
          </a:xfrm>
        </p:spPr>
        <p:txBody>
          <a:bodyPr>
            <a:normAutofit/>
          </a:bodyPr>
          <a:lstStyle/>
          <a:p>
            <a:pPr algn="ctr"/>
            <a:r>
              <a:rPr lang="en-GB" sz="4400" dirty="0" smtClean="0">
                <a:latin typeface="Times New Roman" pitchFamily="18" charset="0"/>
                <a:cs typeface="Times New Roman" pitchFamily="18" charset="0"/>
              </a:rPr>
              <a:t>Accounting Fraud.</a:t>
            </a:r>
            <a:endParaRPr lang="en-GB" sz="4400" dirty="0">
              <a:latin typeface="Times New Roman" pitchFamily="18" charset="0"/>
              <a:cs typeface="Times New Roman" pitchFamily="18" charset="0"/>
            </a:endParaRPr>
          </a:p>
        </p:txBody>
      </p:sp>
      <p:sp>
        <p:nvSpPr>
          <p:cNvPr id="3" name="Subtitle 2"/>
          <p:cNvSpPr>
            <a:spLocks noGrp="1"/>
          </p:cNvSpPr>
          <p:nvPr>
            <p:ph type="subTitle" idx="1"/>
          </p:nvPr>
        </p:nvSpPr>
        <p:spPr>
          <a:xfrm>
            <a:off x="642910" y="3643314"/>
            <a:ext cx="7854696" cy="1752600"/>
          </a:xfrm>
        </p:spPr>
        <p:txBody>
          <a:bodyPr>
            <a:normAutofit/>
          </a:bodyPr>
          <a:lstStyle/>
          <a:p>
            <a:pPr algn="ctr"/>
            <a:r>
              <a:rPr lang="en-US" sz="2800" dirty="0" smtClean="0">
                <a:latin typeface="Times New Roman" pitchFamily="18" charset="0"/>
                <a:cs typeface="Times New Roman" pitchFamily="18" charset="0"/>
              </a:rPr>
              <a:t>Reducing Accounting Fraud Through Technology</a:t>
            </a:r>
            <a:endParaRPr lang="en-GB" sz="2800"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orensic-300x186.jpg"/>
          <p:cNvPicPr>
            <a:picLocks noGrp="1" noChangeAspect="1"/>
          </p:cNvPicPr>
          <p:nvPr>
            <p:ph idx="1"/>
          </p:nvPr>
        </p:nvPicPr>
        <p:blipFill>
          <a:blip r:embed="rId2" cstate="print"/>
          <a:stretch>
            <a:fillRect/>
          </a:stretch>
        </p:blipFill>
        <p:spPr>
          <a:xfrm>
            <a:off x="0" y="0"/>
            <a:ext cx="9144000" cy="6429396"/>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Wingdings" pitchFamily="2" charset="2"/>
              <a:buChar char="v"/>
            </a:pPr>
            <a:r>
              <a:rPr lang="en-GB" sz="2800" dirty="0" smtClean="0">
                <a:latin typeface="Times New Roman" pitchFamily="18" charset="0"/>
                <a:cs typeface="Times New Roman" pitchFamily="18" charset="0"/>
              </a:rPr>
              <a:t>There is </a:t>
            </a:r>
            <a:r>
              <a:rPr lang="en-GB" sz="2800" dirty="0" smtClean="0">
                <a:latin typeface="Times New Roman" pitchFamily="18" charset="0"/>
                <a:cs typeface="Times New Roman" pitchFamily="18" charset="0"/>
              </a:rPr>
              <a:t>rise of fraud in accounting.</a:t>
            </a:r>
          </a:p>
          <a:p>
            <a:pPr>
              <a:buFont typeface="Wingdings" pitchFamily="2" charset="2"/>
              <a:buChar char="v"/>
            </a:pPr>
            <a:r>
              <a:rPr lang="en-GB" sz="2800" dirty="0" smtClean="0">
                <a:latin typeface="Times New Roman" pitchFamily="18" charset="0"/>
                <a:cs typeface="Times New Roman" pitchFamily="18" charset="0"/>
              </a:rPr>
              <a:t>New forms of technology are increasing fraud.</a:t>
            </a:r>
          </a:p>
          <a:p>
            <a:pPr>
              <a:buFont typeface="Wingdings" pitchFamily="2" charset="2"/>
              <a:buChar char="v"/>
            </a:pPr>
            <a:r>
              <a:rPr lang="en-GB" sz="2800" dirty="0" smtClean="0">
                <a:latin typeface="Times New Roman" pitchFamily="18" charset="0"/>
                <a:cs typeface="Times New Roman" pitchFamily="18" charset="0"/>
              </a:rPr>
              <a:t>Small business are more susceptible to accounting </a:t>
            </a:r>
            <a:r>
              <a:rPr lang="en-GB" sz="2800" dirty="0" smtClean="0">
                <a:latin typeface="Times New Roman" pitchFamily="18" charset="0"/>
                <a:cs typeface="Times New Roman" pitchFamily="18" charset="0"/>
              </a:rPr>
              <a:t>fraud </a:t>
            </a:r>
            <a:r>
              <a:rPr lang="en-GB" sz="2800" dirty="0" smtClean="0">
                <a:latin typeface="Times New Roman" pitchFamily="18" charset="0"/>
                <a:cs typeface="Times New Roman" pitchFamily="18" charset="0"/>
              </a:rPr>
              <a:t>(Lennox et al., 2013).</a:t>
            </a:r>
            <a:endParaRPr lang="en-GB" sz="2800" dirty="0" smtClean="0">
              <a:latin typeface="Times New Roman" pitchFamily="18" charset="0"/>
              <a:cs typeface="Times New Roman" pitchFamily="18" charset="0"/>
            </a:endParaRPr>
          </a:p>
          <a:p>
            <a:pPr>
              <a:buFont typeface="Wingdings" pitchFamily="2" charset="2"/>
              <a:buChar char="v"/>
            </a:pPr>
            <a:r>
              <a:rPr lang="en-GB" sz="2800" dirty="0" smtClean="0">
                <a:latin typeface="Times New Roman" pitchFamily="18" charset="0"/>
                <a:cs typeface="Times New Roman" pitchFamily="18" charset="0"/>
              </a:rPr>
              <a:t>Small businesses suffer the similar median loss just like large organizations.</a:t>
            </a:r>
          </a:p>
          <a:p>
            <a:pPr>
              <a:buFont typeface="Wingdings" pitchFamily="2" charset="2"/>
              <a:buChar char="v"/>
            </a:pPr>
            <a:r>
              <a:rPr lang="en-GB" sz="2800" dirty="0" smtClean="0">
                <a:latin typeface="Times New Roman" pitchFamily="18" charset="0"/>
                <a:cs typeface="Times New Roman" pitchFamily="18" charset="0"/>
              </a:rPr>
              <a:t>Misappropriations of accounting assets through accounting fraud.</a:t>
            </a:r>
          </a:p>
        </p:txBody>
      </p:sp>
      <p:sp>
        <p:nvSpPr>
          <p:cNvPr id="2" name="Title 1"/>
          <p:cNvSpPr>
            <a:spLocks noGrp="1"/>
          </p:cNvSpPr>
          <p:nvPr>
            <p:ph type="title"/>
          </p:nvPr>
        </p:nvSpPr>
        <p:spPr>
          <a:xfrm>
            <a:off x="457200" y="274638"/>
            <a:ext cx="8229600" cy="868346"/>
          </a:xfrm>
        </p:spPr>
        <p:txBody>
          <a:bodyPr>
            <a:normAutofit/>
          </a:bodyPr>
          <a:lstStyle/>
          <a:p>
            <a:pPr algn="ctr"/>
            <a:r>
              <a:rPr lang="en-GB" sz="3200" dirty="0" smtClean="0">
                <a:latin typeface="Times New Roman" pitchFamily="18" charset="0"/>
                <a:cs typeface="Times New Roman" pitchFamily="18" charset="0"/>
              </a:rPr>
              <a:t>Accounting Fraud</a:t>
            </a:r>
            <a:endParaRPr lang="en-GB" sz="32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sz="2800" dirty="0" smtClean="0">
                <a:latin typeface="Times New Roman" pitchFamily="18" charset="0"/>
                <a:cs typeface="Times New Roman" pitchFamily="18" charset="0"/>
              </a:rPr>
              <a:t>Financial statement fraud is considered to be the most expensive accounting fraud.</a:t>
            </a:r>
          </a:p>
          <a:p>
            <a:r>
              <a:rPr lang="en-GB" sz="2800" dirty="0" smtClean="0">
                <a:latin typeface="Times New Roman" pitchFamily="18" charset="0"/>
                <a:cs typeface="Times New Roman" pitchFamily="18" charset="0"/>
              </a:rPr>
              <a:t>Examples include fraudulent journal entries and rounding dollar amounts.</a:t>
            </a:r>
          </a:p>
          <a:p>
            <a:r>
              <a:rPr lang="en-GB" sz="2800" dirty="0" smtClean="0">
                <a:latin typeface="Times New Roman" pitchFamily="18" charset="0"/>
                <a:cs typeface="Times New Roman" pitchFamily="18" charset="0"/>
              </a:rPr>
              <a:t>Use of Microsoft Excel is a better way to catch fraudulent </a:t>
            </a:r>
            <a:r>
              <a:rPr lang="en-GB" sz="2800" dirty="0" smtClean="0">
                <a:latin typeface="Times New Roman" pitchFamily="18" charset="0"/>
                <a:cs typeface="Times New Roman" pitchFamily="18" charset="0"/>
              </a:rPr>
              <a:t>transactions (Warren et al., 2015).</a:t>
            </a:r>
            <a:endParaRPr lang="en-GB" sz="2800" dirty="0" smtClean="0">
              <a:latin typeface="Times New Roman" pitchFamily="18" charset="0"/>
              <a:cs typeface="Times New Roman" pitchFamily="18" charset="0"/>
            </a:endParaRPr>
          </a:p>
          <a:p>
            <a:r>
              <a:rPr lang="en-GB" sz="2800" dirty="0" smtClean="0">
                <a:latin typeface="Times New Roman" pitchFamily="18" charset="0"/>
                <a:cs typeface="Times New Roman" pitchFamily="18" charset="0"/>
              </a:rPr>
              <a:t>Filtering and indentifying transactions through creation of right formulas.</a:t>
            </a:r>
          </a:p>
        </p:txBody>
      </p:sp>
      <p:sp>
        <p:nvSpPr>
          <p:cNvPr id="2" name="Title 1"/>
          <p:cNvSpPr>
            <a:spLocks noGrp="1"/>
          </p:cNvSpPr>
          <p:nvPr>
            <p:ph type="title"/>
          </p:nvPr>
        </p:nvSpPr>
        <p:spPr/>
        <p:txBody>
          <a:bodyPr>
            <a:normAutofit/>
          </a:bodyPr>
          <a:lstStyle/>
          <a:p>
            <a:pPr algn="ctr"/>
            <a:r>
              <a:rPr lang="en-GB" sz="3200" dirty="0" smtClean="0">
                <a:latin typeface="Times New Roman" pitchFamily="18" charset="0"/>
                <a:cs typeface="Times New Roman" pitchFamily="18" charset="0"/>
              </a:rPr>
              <a:t>Use of Microsoft Excel</a:t>
            </a:r>
            <a:endParaRPr lang="en-GB" sz="32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sz="2800" dirty="0" smtClean="0">
                <a:latin typeface="Times New Roman" pitchFamily="18" charset="0"/>
                <a:cs typeface="Times New Roman" pitchFamily="18" charset="0"/>
              </a:rPr>
              <a:t>Detecting and investigating duplicate payments.</a:t>
            </a:r>
          </a:p>
          <a:p>
            <a:r>
              <a:rPr lang="en-GB" sz="2800" dirty="0" smtClean="0">
                <a:latin typeface="Times New Roman" pitchFamily="18" charset="0"/>
                <a:cs typeface="Times New Roman" pitchFamily="18" charset="0"/>
              </a:rPr>
              <a:t>Preventing potential fraud activities.</a:t>
            </a:r>
          </a:p>
          <a:p>
            <a:r>
              <a:rPr lang="en-GB" sz="2800" dirty="0" smtClean="0">
                <a:latin typeface="Times New Roman" pitchFamily="18" charset="0"/>
                <a:cs typeface="Times New Roman" pitchFamily="18" charset="0"/>
              </a:rPr>
              <a:t>Use of Microsoft Access as a query wizard.</a:t>
            </a:r>
          </a:p>
          <a:p>
            <a:endParaRPr lang="en-GB" sz="28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pPr algn="ctr"/>
            <a:r>
              <a:rPr lang="en-GB" sz="3200" dirty="0" smtClean="0">
                <a:latin typeface="Times New Roman" pitchFamily="18" charset="0"/>
                <a:cs typeface="Times New Roman" pitchFamily="18" charset="0"/>
              </a:rPr>
              <a:t>Identifying Duplicate Payments</a:t>
            </a:r>
            <a:endParaRPr lang="en-GB" sz="32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sz="2800" dirty="0" smtClean="0">
                <a:latin typeface="Times New Roman" pitchFamily="18" charset="0"/>
                <a:cs typeface="Times New Roman" pitchFamily="18" charset="0"/>
              </a:rPr>
              <a:t>Use of general ledger.</a:t>
            </a:r>
            <a:r>
              <a:rPr lang="en-GB" sz="2800" dirty="0">
                <a:latin typeface="Times New Roman" pitchFamily="18" charset="0"/>
                <a:cs typeface="Times New Roman" pitchFamily="18" charset="0"/>
              </a:rPr>
              <a:t> </a:t>
            </a:r>
            <a:r>
              <a:rPr lang="en-GB" sz="2800" dirty="0" smtClean="0">
                <a:latin typeface="Times New Roman" pitchFamily="18" charset="0"/>
                <a:cs typeface="Times New Roman" pitchFamily="18" charset="0"/>
              </a:rPr>
              <a:t>To approve amounts, banking details and contact information.</a:t>
            </a:r>
          </a:p>
          <a:p>
            <a:r>
              <a:rPr lang="en-GB" sz="2800" dirty="0" smtClean="0">
                <a:latin typeface="Times New Roman" pitchFamily="18" charset="0"/>
                <a:cs typeface="Times New Roman" pitchFamily="18" charset="0"/>
              </a:rPr>
              <a:t>Oversight on banking details</a:t>
            </a:r>
          </a:p>
          <a:p>
            <a:r>
              <a:rPr lang="en-GB" sz="2800" dirty="0" smtClean="0">
                <a:latin typeface="Times New Roman" pitchFamily="18" charset="0"/>
                <a:cs typeface="Times New Roman" pitchFamily="18" charset="0"/>
              </a:rPr>
              <a:t>Controlling and observing banking </a:t>
            </a:r>
            <a:r>
              <a:rPr lang="en-GB" sz="2800" dirty="0" smtClean="0">
                <a:latin typeface="Times New Roman" pitchFamily="18" charset="0"/>
                <a:cs typeface="Times New Roman" pitchFamily="18" charset="0"/>
              </a:rPr>
              <a:t>invoices (Lennox et al., 2013)..</a:t>
            </a:r>
            <a:endParaRPr lang="en-GB" sz="2800" dirty="0" smtClean="0">
              <a:latin typeface="Times New Roman" pitchFamily="18" charset="0"/>
              <a:cs typeface="Times New Roman" pitchFamily="18" charset="0"/>
            </a:endParaRPr>
          </a:p>
          <a:p>
            <a:endParaRPr lang="en-GB" sz="2800" dirty="0" smtClean="0">
              <a:latin typeface="Times New Roman" pitchFamily="18" charset="0"/>
              <a:cs typeface="Times New Roman" pitchFamily="18" charset="0"/>
            </a:endParaRPr>
          </a:p>
        </p:txBody>
      </p:sp>
      <p:sp>
        <p:nvSpPr>
          <p:cNvPr id="2" name="Title 1"/>
          <p:cNvSpPr>
            <a:spLocks noGrp="1"/>
          </p:cNvSpPr>
          <p:nvPr>
            <p:ph type="title"/>
          </p:nvPr>
        </p:nvSpPr>
        <p:spPr>
          <a:xfrm>
            <a:off x="457200" y="274638"/>
            <a:ext cx="8229600" cy="868346"/>
          </a:xfrm>
        </p:spPr>
        <p:txBody>
          <a:bodyPr>
            <a:normAutofit/>
          </a:bodyPr>
          <a:lstStyle/>
          <a:p>
            <a:pPr algn="ctr"/>
            <a:r>
              <a:rPr lang="en-GB" sz="3200" dirty="0" smtClean="0">
                <a:latin typeface="Times New Roman" pitchFamily="18" charset="0"/>
                <a:cs typeface="Times New Roman" pitchFamily="18" charset="0"/>
              </a:rPr>
              <a:t>Audit Trails</a:t>
            </a:r>
            <a:endParaRPr lang="en-GB" sz="32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85860"/>
            <a:ext cx="8229600" cy="4721431"/>
          </a:xfrm>
        </p:spPr>
        <p:txBody>
          <a:bodyPr>
            <a:normAutofit/>
          </a:bodyPr>
          <a:lstStyle/>
          <a:p>
            <a:r>
              <a:rPr lang="en-GB" sz="2800" dirty="0" smtClean="0">
                <a:latin typeface="Times New Roman" pitchFamily="18" charset="0"/>
                <a:cs typeface="Times New Roman" pitchFamily="18" charset="0"/>
              </a:rPr>
              <a:t>Cloud Solution</a:t>
            </a:r>
          </a:p>
          <a:p>
            <a:r>
              <a:rPr lang="en-GB" sz="2800" dirty="0" smtClean="0">
                <a:latin typeface="Times New Roman" pitchFamily="18" charset="0"/>
                <a:cs typeface="Times New Roman" pitchFamily="18" charset="0"/>
              </a:rPr>
              <a:t>Allowing employees to access data but limiting their functional capabilities.</a:t>
            </a:r>
          </a:p>
          <a:p>
            <a:r>
              <a:rPr lang="en-GB" sz="2800" dirty="0" smtClean="0">
                <a:latin typeface="Times New Roman" pitchFamily="18" charset="0"/>
                <a:cs typeface="Times New Roman" pitchFamily="18" charset="0"/>
              </a:rPr>
              <a:t>Use of standard features such as AP platforms.</a:t>
            </a:r>
          </a:p>
          <a:p>
            <a:r>
              <a:rPr lang="en-GB" sz="2800" dirty="0" smtClean="0">
                <a:latin typeface="Times New Roman" pitchFamily="18" charset="0"/>
                <a:cs typeface="Times New Roman" pitchFamily="18" charset="0"/>
              </a:rPr>
              <a:t>Tailored customer </a:t>
            </a:r>
            <a:r>
              <a:rPr lang="en-GB" sz="2800" dirty="0" smtClean="0">
                <a:latin typeface="Times New Roman" pitchFamily="18" charset="0"/>
                <a:cs typeface="Times New Roman" pitchFamily="18" charset="0"/>
              </a:rPr>
              <a:t>accounts (Lim, 2013).</a:t>
            </a:r>
            <a:endParaRPr lang="en-GB" sz="2800" dirty="0" smtClean="0">
              <a:latin typeface="Times New Roman" pitchFamily="18" charset="0"/>
              <a:cs typeface="Times New Roman" pitchFamily="18" charset="0"/>
            </a:endParaRPr>
          </a:p>
          <a:p>
            <a:r>
              <a:rPr lang="en-GB" sz="2800" dirty="0" smtClean="0">
                <a:latin typeface="Times New Roman" pitchFamily="18" charset="0"/>
                <a:cs typeface="Times New Roman" pitchFamily="18" charset="0"/>
              </a:rPr>
              <a:t>Separate roles for data and payments to reduce chances of funds to be misappropriated.</a:t>
            </a:r>
            <a:endParaRPr lang="en-GB" sz="2800" dirty="0">
              <a:latin typeface="Times New Roman" pitchFamily="18" charset="0"/>
              <a:cs typeface="Times New Roman" pitchFamily="18" charset="0"/>
            </a:endParaRPr>
          </a:p>
        </p:txBody>
      </p:sp>
      <p:sp>
        <p:nvSpPr>
          <p:cNvPr id="2" name="Title 1"/>
          <p:cNvSpPr>
            <a:spLocks noGrp="1"/>
          </p:cNvSpPr>
          <p:nvPr>
            <p:ph type="title"/>
          </p:nvPr>
        </p:nvSpPr>
        <p:spPr>
          <a:xfrm>
            <a:off x="457200" y="274638"/>
            <a:ext cx="8229600" cy="939784"/>
          </a:xfrm>
        </p:spPr>
        <p:txBody>
          <a:bodyPr>
            <a:normAutofit/>
          </a:bodyPr>
          <a:lstStyle/>
          <a:p>
            <a:pPr algn="ctr"/>
            <a:r>
              <a:rPr lang="en-GB" sz="3200" dirty="0" smtClean="0">
                <a:latin typeface="Times New Roman" pitchFamily="18" charset="0"/>
                <a:cs typeface="Times New Roman" pitchFamily="18" charset="0"/>
              </a:rPr>
              <a:t>Access Control</a:t>
            </a:r>
            <a:endParaRPr lang="en-GB" sz="32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71546"/>
            <a:ext cx="8229600" cy="4935745"/>
          </a:xfrm>
        </p:spPr>
        <p:txBody>
          <a:bodyPr>
            <a:normAutofit/>
          </a:bodyPr>
          <a:lstStyle/>
          <a:p>
            <a:pPr>
              <a:buFont typeface="Wingdings" pitchFamily="2" charset="2"/>
              <a:buChar char="v"/>
            </a:pPr>
            <a:r>
              <a:rPr lang="en-GB" sz="2800" dirty="0" smtClean="0">
                <a:latin typeface="Times New Roman" pitchFamily="18" charset="0"/>
                <a:cs typeface="Times New Roman" pitchFamily="18" charset="0"/>
              </a:rPr>
              <a:t>Combination of statistics to find fraud patterns.</a:t>
            </a:r>
          </a:p>
          <a:p>
            <a:pPr>
              <a:buFont typeface="Wingdings" pitchFamily="2" charset="2"/>
              <a:buChar char="v"/>
            </a:pPr>
            <a:r>
              <a:rPr lang="en-GB" sz="2800" dirty="0" smtClean="0">
                <a:latin typeface="Times New Roman" pitchFamily="18" charset="0"/>
                <a:cs typeface="Times New Roman" pitchFamily="18" charset="0"/>
              </a:rPr>
              <a:t>By analyzing the accounting data to flag anything </a:t>
            </a:r>
            <a:r>
              <a:rPr lang="en-GB" sz="2800" dirty="0" smtClean="0">
                <a:latin typeface="Times New Roman" pitchFamily="18" charset="0"/>
                <a:cs typeface="Times New Roman" pitchFamily="18" charset="0"/>
              </a:rPr>
              <a:t>anomalous </a:t>
            </a:r>
            <a:r>
              <a:rPr lang="en-GB" sz="2800" dirty="0" smtClean="0">
                <a:latin typeface="Times New Roman" pitchFamily="18" charset="0"/>
                <a:cs typeface="Times New Roman" pitchFamily="18" charset="0"/>
              </a:rPr>
              <a:t>(Lim</a:t>
            </a:r>
            <a:r>
              <a:rPr lang="en-GB" sz="2800" dirty="0" smtClean="0">
                <a:latin typeface="Times New Roman" pitchFamily="18" charset="0"/>
                <a:cs typeface="Times New Roman" pitchFamily="18" charset="0"/>
              </a:rPr>
              <a:t>, </a:t>
            </a:r>
            <a:r>
              <a:rPr lang="en-GB" sz="2800" dirty="0" smtClean="0">
                <a:latin typeface="Times New Roman" pitchFamily="18" charset="0"/>
                <a:cs typeface="Times New Roman" pitchFamily="18" charset="0"/>
              </a:rPr>
              <a:t>2013).</a:t>
            </a:r>
            <a:endParaRPr lang="en-GB" sz="2800" dirty="0" smtClean="0">
              <a:latin typeface="Times New Roman" pitchFamily="18" charset="0"/>
              <a:cs typeface="Times New Roman" pitchFamily="18" charset="0"/>
            </a:endParaRPr>
          </a:p>
          <a:p>
            <a:pPr>
              <a:buFont typeface="Wingdings" pitchFamily="2" charset="2"/>
              <a:buChar char="v"/>
            </a:pPr>
            <a:r>
              <a:rPr lang="en-GB" sz="2800" dirty="0" smtClean="0">
                <a:latin typeface="Times New Roman" pitchFamily="18" charset="0"/>
                <a:cs typeface="Times New Roman" pitchFamily="18" charset="0"/>
              </a:rPr>
              <a:t>Use of algorithms to analyze data trends and discern patterns of possible fraud.</a:t>
            </a:r>
          </a:p>
          <a:p>
            <a:pPr>
              <a:buFont typeface="Wingdings" pitchFamily="2" charset="2"/>
              <a:buChar char="v"/>
            </a:pPr>
            <a:r>
              <a:rPr lang="en-GB" sz="2800" dirty="0" smtClean="0">
                <a:latin typeface="Times New Roman" pitchFamily="18" charset="0"/>
                <a:cs typeface="Times New Roman" pitchFamily="18" charset="0"/>
              </a:rPr>
              <a:t>Checking a sudden spike in sketchy activities that signify fraud activities.</a:t>
            </a:r>
            <a:endParaRPr lang="en-GB" sz="2800" dirty="0">
              <a:latin typeface="Times New Roman" pitchFamily="18" charset="0"/>
              <a:cs typeface="Times New Roman" pitchFamily="18" charset="0"/>
            </a:endParaRPr>
          </a:p>
        </p:txBody>
      </p:sp>
      <p:sp>
        <p:nvSpPr>
          <p:cNvPr id="2" name="Title 1"/>
          <p:cNvSpPr>
            <a:spLocks noGrp="1"/>
          </p:cNvSpPr>
          <p:nvPr>
            <p:ph type="title"/>
          </p:nvPr>
        </p:nvSpPr>
        <p:spPr>
          <a:xfrm>
            <a:off x="457200" y="274638"/>
            <a:ext cx="8229600" cy="725470"/>
          </a:xfrm>
        </p:spPr>
        <p:txBody>
          <a:bodyPr>
            <a:normAutofit/>
          </a:bodyPr>
          <a:lstStyle/>
          <a:p>
            <a:pPr algn="ctr"/>
            <a:r>
              <a:rPr lang="en-GB" sz="3200" dirty="0" smtClean="0">
                <a:latin typeface="Times New Roman" pitchFamily="18" charset="0"/>
                <a:cs typeface="Times New Roman" pitchFamily="18" charset="0"/>
              </a:rPr>
              <a:t>Spotting Trends</a:t>
            </a:r>
            <a:endParaRPr lang="en-GB" sz="32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Wingdings" pitchFamily="2" charset="2"/>
              <a:buChar char="v"/>
            </a:pPr>
            <a:r>
              <a:rPr lang="en-GB" sz="2800" dirty="0" smtClean="0">
                <a:latin typeface="Times New Roman" pitchFamily="18" charset="0"/>
                <a:cs typeface="Times New Roman" pitchFamily="18" charset="0"/>
              </a:rPr>
              <a:t>Identifying anomalies in the data stream and behavioral patterns.</a:t>
            </a:r>
          </a:p>
          <a:p>
            <a:pPr>
              <a:buFont typeface="Wingdings" pitchFamily="2" charset="2"/>
              <a:buChar char="v"/>
            </a:pPr>
            <a:r>
              <a:rPr lang="en-GB" sz="2800" dirty="0" smtClean="0">
                <a:latin typeface="Times New Roman" pitchFamily="18" charset="0"/>
                <a:cs typeface="Times New Roman" pitchFamily="18" charset="0"/>
              </a:rPr>
              <a:t>Developing IT systems that play a role analysing data.</a:t>
            </a:r>
          </a:p>
          <a:p>
            <a:pPr>
              <a:buFont typeface="Wingdings" pitchFamily="2" charset="2"/>
              <a:buChar char="v"/>
            </a:pPr>
            <a:r>
              <a:rPr lang="en-GB" sz="2800" dirty="0" smtClean="0">
                <a:latin typeface="Times New Roman" pitchFamily="18" charset="0"/>
                <a:cs typeface="Times New Roman" pitchFamily="18" charset="0"/>
              </a:rPr>
              <a:t>Controlling data processing activities.</a:t>
            </a:r>
          </a:p>
          <a:p>
            <a:pPr>
              <a:buFont typeface="Wingdings" pitchFamily="2" charset="2"/>
              <a:buChar char="v"/>
            </a:pPr>
            <a:r>
              <a:rPr lang="en-GB" sz="2800" dirty="0" smtClean="0">
                <a:latin typeface="Times New Roman" pitchFamily="18" charset="0"/>
                <a:cs typeface="Times New Roman" pitchFamily="18" charset="0"/>
              </a:rPr>
              <a:t>Implementing and improving fraud prevention measures and </a:t>
            </a:r>
            <a:r>
              <a:rPr lang="en-GB" sz="2800" dirty="0" smtClean="0">
                <a:latin typeface="Times New Roman" pitchFamily="18" charset="0"/>
                <a:cs typeface="Times New Roman" pitchFamily="18" charset="0"/>
              </a:rPr>
              <a:t>detection </a:t>
            </a:r>
            <a:r>
              <a:rPr lang="en-GB" sz="2800" dirty="0" smtClean="0">
                <a:latin typeface="Times New Roman" pitchFamily="18" charset="0"/>
                <a:cs typeface="Times New Roman" pitchFamily="18" charset="0"/>
              </a:rPr>
              <a:t>(Warren et al., 2015).</a:t>
            </a:r>
            <a:endParaRPr lang="en-GB" sz="2800" dirty="0" smtClean="0">
              <a:latin typeface="Times New Roman" pitchFamily="18" charset="0"/>
              <a:cs typeface="Times New Roman" pitchFamily="18" charset="0"/>
            </a:endParaRPr>
          </a:p>
        </p:txBody>
      </p:sp>
      <p:sp>
        <p:nvSpPr>
          <p:cNvPr id="2" name="Title 1"/>
          <p:cNvSpPr>
            <a:spLocks noGrp="1"/>
          </p:cNvSpPr>
          <p:nvPr>
            <p:ph type="title"/>
          </p:nvPr>
        </p:nvSpPr>
        <p:spPr>
          <a:xfrm>
            <a:off x="500034" y="142852"/>
            <a:ext cx="8229600" cy="928694"/>
          </a:xfrm>
        </p:spPr>
        <p:txBody>
          <a:bodyPr>
            <a:normAutofit/>
          </a:bodyPr>
          <a:lstStyle/>
          <a:p>
            <a:pPr algn="ctr"/>
            <a:r>
              <a:rPr lang="en-GB" sz="3200" dirty="0" smtClean="0">
                <a:latin typeface="Times New Roman" pitchFamily="18" charset="0"/>
                <a:cs typeface="Times New Roman" pitchFamily="18" charset="0"/>
              </a:rPr>
              <a:t>Data Mining and Analytics</a:t>
            </a:r>
            <a:endParaRPr lang="en-GB" sz="3200"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Wingdings" pitchFamily="2" charset="2"/>
              <a:buChar char="v"/>
            </a:pPr>
            <a:r>
              <a:rPr lang="en-GB" sz="2800" dirty="0" smtClean="0">
                <a:latin typeface="Times New Roman" pitchFamily="18" charset="0"/>
                <a:cs typeface="Times New Roman" pitchFamily="18" charset="0"/>
              </a:rPr>
              <a:t>Everyone in the organization should be aware of the fraud risk policy.</a:t>
            </a:r>
          </a:p>
          <a:p>
            <a:pPr>
              <a:buFont typeface="Wingdings" pitchFamily="2" charset="2"/>
              <a:buChar char="v"/>
            </a:pPr>
            <a:r>
              <a:rPr lang="en-GB" sz="2800" dirty="0" smtClean="0">
                <a:latin typeface="Times New Roman" pitchFamily="18" charset="0"/>
                <a:cs typeface="Times New Roman" pitchFamily="18" charset="0"/>
              </a:rPr>
              <a:t>Those who plan to commit fraud need to know that the management is watching closely.</a:t>
            </a:r>
          </a:p>
          <a:p>
            <a:pPr>
              <a:buFont typeface="Wingdings" pitchFamily="2" charset="2"/>
              <a:buChar char="v"/>
            </a:pPr>
            <a:r>
              <a:rPr lang="en-GB" sz="2800" dirty="0" smtClean="0">
                <a:latin typeface="Times New Roman" pitchFamily="18" charset="0"/>
                <a:cs typeface="Times New Roman" pitchFamily="18" charset="0"/>
              </a:rPr>
              <a:t>Make them aware of not having temptations to commit accounting fraud.</a:t>
            </a:r>
          </a:p>
          <a:p>
            <a:pPr>
              <a:buFont typeface="Wingdings" pitchFamily="2" charset="2"/>
              <a:buChar char="v"/>
            </a:pPr>
            <a:r>
              <a:rPr lang="en-GB" sz="2800" dirty="0" smtClean="0">
                <a:latin typeface="Times New Roman" pitchFamily="18" charset="0"/>
                <a:cs typeface="Times New Roman" pitchFamily="18" charset="0"/>
              </a:rPr>
              <a:t>Employees should not be hesitant in reporting </a:t>
            </a:r>
            <a:r>
              <a:rPr lang="en-GB" sz="2800" dirty="0" smtClean="0">
                <a:latin typeface="Times New Roman" pitchFamily="18" charset="0"/>
                <a:cs typeface="Times New Roman" pitchFamily="18" charset="0"/>
              </a:rPr>
              <a:t>fraud (Lennox et al., 2013</a:t>
            </a:r>
            <a:r>
              <a:rPr lang="en-GB" sz="2800" dirty="0" smtClean="0">
                <a:latin typeface="Times New Roman" pitchFamily="18" charset="0"/>
                <a:cs typeface="Times New Roman" pitchFamily="18" charset="0"/>
              </a:rPr>
              <a:t>).</a:t>
            </a:r>
            <a:endParaRPr lang="en-GB" sz="2800" dirty="0" smtClean="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GB" sz="2800" dirty="0" smtClean="0">
                <a:latin typeface="Times New Roman" pitchFamily="18" charset="0"/>
                <a:cs typeface="Times New Roman" pitchFamily="18" charset="0"/>
              </a:rPr>
              <a:t>Educating Employees of </a:t>
            </a:r>
            <a:r>
              <a:rPr lang="en-GB" sz="2800" dirty="0" smtClean="0">
                <a:latin typeface="Times New Roman" pitchFamily="18" charset="0"/>
                <a:cs typeface="Times New Roman" pitchFamily="18" charset="0"/>
              </a:rPr>
              <a:t>Technological Bugs and Malware</a:t>
            </a:r>
            <a:endParaRPr lang="en-GB" sz="28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raud-Detection.png"/>
          <p:cNvPicPr>
            <a:picLocks noGrp="1" noChangeAspect="1"/>
          </p:cNvPicPr>
          <p:nvPr>
            <p:ph idx="1"/>
          </p:nvPr>
        </p:nvPicPr>
        <p:blipFill>
          <a:blip r:embed="rId2" cstate="print"/>
          <a:stretch>
            <a:fillRect/>
          </a:stretch>
        </p:blipFill>
        <p:spPr>
          <a:xfrm>
            <a:off x="0" y="0"/>
            <a:ext cx="8858280" cy="6858001"/>
          </a:xfrm>
        </p:spPr>
      </p:pic>
      <p:sp>
        <p:nvSpPr>
          <p:cNvPr id="2" name="Title 1"/>
          <p:cNvSpPr>
            <a:spLocks noGrp="1"/>
          </p:cNvSpPr>
          <p:nvPr>
            <p:ph type="title"/>
          </p:nvPr>
        </p:nvSpPr>
        <p:spPr>
          <a:xfrm>
            <a:off x="457200" y="274638"/>
            <a:ext cx="8229600" cy="796908"/>
          </a:xfrm>
        </p:spPr>
        <p:txBody>
          <a:bodyPr>
            <a:normAutofit/>
          </a:bodyPr>
          <a:lstStyle/>
          <a:p>
            <a:pPr algn="ctr"/>
            <a:r>
              <a:rPr lang="en-GB" sz="3200" dirty="0" smtClean="0">
                <a:latin typeface="Times New Roman" pitchFamily="18" charset="0"/>
                <a:cs typeface="Times New Roman" pitchFamily="18" charset="0"/>
              </a:rPr>
              <a:t>Accounting </a:t>
            </a:r>
            <a:r>
              <a:rPr lang="en-GB" sz="3200" dirty="0" smtClean="0">
                <a:latin typeface="Times New Roman" pitchFamily="18" charset="0"/>
                <a:cs typeface="Times New Roman" pitchFamily="18" charset="0"/>
              </a:rPr>
              <a:t>Fraud.</a:t>
            </a:r>
            <a:endParaRPr lang="en-GB" sz="3200"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1000108"/>
            <a:ext cx="8401080" cy="5429288"/>
          </a:xfrm>
        </p:spPr>
        <p:txBody>
          <a:bodyPr>
            <a:normAutofit/>
          </a:bodyPr>
          <a:lstStyle/>
          <a:p>
            <a:pPr marL="880110" lvl="1" indent="-514350">
              <a:buNone/>
            </a:pPr>
            <a:r>
              <a:rPr lang="en-GB" dirty="0" smtClean="0"/>
              <a:t>	</a:t>
            </a:r>
            <a:r>
              <a:rPr lang="en-GB" sz="2400" dirty="0" smtClean="0">
                <a:latin typeface="Times New Roman" pitchFamily="18" charset="0"/>
                <a:cs typeface="Times New Roman" pitchFamily="18" charset="0"/>
              </a:rPr>
              <a:t>1. Which of the following creates an environment where accounting fraud is less likely to occur?</a:t>
            </a:r>
          </a:p>
          <a:p>
            <a:pPr marL="1314450" lvl="2" indent="-514350">
              <a:buFont typeface="+mj-lt"/>
              <a:buAutoNum type="alphaLcParenR"/>
            </a:pPr>
            <a:r>
              <a:rPr lang="en-GB" sz="2400" dirty="0" smtClean="0">
                <a:latin typeface="Times New Roman" pitchFamily="18" charset="0"/>
                <a:cs typeface="Times New Roman" pitchFamily="18" charset="0"/>
              </a:rPr>
              <a:t>Hire employees without adequate security and criminal checks.</a:t>
            </a:r>
          </a:p>
          <a:p>
            <a:pPr marL="1314450" lvl="2" indent="-514350">
              <a:buFont typeface="+mj-lt"/>
              <a:buAutoNum type="alphaLcParenR"/>
            </a:pPr>
            <a:r>
              <a:rPr lang="en-GB" sz="2400" dirty="0" smtClean="0">
                <a:latin typeface="Times New Roman" pitchFamily="18" charset="0"/>
                <a:cs typeface="Times New Roman" pitchFamily="18" charset="0"/>
              </a:rPr>
              <a:t>Assume that corporate security policies are understood by all employees.</a:t>
            </a:r>
          </a:p>
          <a:p>
            <a:pPr marL="1314450" lvl="2" indent="-514350">
              <a:buFont typeface="+mj-lt"/>
              <a:buAutoNum type="alphaLcParenR"/>
            </a:pPr>
            <a:r>
              <a:rPr lang="en-GB" sz="2400" dirty="0" smtClean="0">
                <a:latin typeface="Times New Roman" pitchFamily="18" charset="0"/>
                <a:cs typeface="Times New Roman" pitchFamily="18" charset="0"/>
              </a:rPr>
              <a:t>Increase the penalties for committing fraud.</a:t>
            </a:r>
          </a:p>
          <a:p>
            <a:pPr marL="1314450" lvl="2" indent="-514350">
              <a:buFont typeface="+mj-lt"/>
              <a:buAutoNum type="alphaLcParenR"/>
            </a:pPr>
            <a:r>
              <a:rPr lang="en-GB" sz="2400" dirty="0" smtClean="0">
                <a:latin typeface="Times New Roman" pitchFamily="18" charset="0"/>
                <a:cs typeface="Times New Roman" pitchFamily="18" charset="0"/>
              </a:rPr>
              <a:t>None of the above.</a:t>
            </a:r>
          </a:p>
          <a:p>
            <a:pPr marL="1314450" lvl="2" indent="-514350">
              <a:buNone/>
            </a:pPr>
            <a:r>
              <a:rPr lang="en-GB" sz="2400" dirty="0" smtClean="0">
                <a:latin typeface="Times New Roman" pitchFamily="18" charset="0"/>
                <a:cs typeface="Times New Roman" pitchFamily="18" charset="0"/>
              </a:rPr>
              <a:t>2. Which of the following is not part of the fraud triangle?</a:t>
            </a:r>
          </a:p>
          <a:p>
            <a:pPr marL="1314450" lvl="2" indent="-514350">
              <a:buFont typeface="+mj-lt"/>
              <a:buAutoNum type="alphaLcParenR"/>
            </a:pPr>
            <a:r>
              <a:rPr lang="en-GB" sz="2400" dirty="0" smtClean="0">
                <a:latin typeface="Times New Roman" pitchFamily="18" charset="0"/>
                <a:cs typeface="Times New Roman" pitchFamily="18" charset="0"/>
              </a:rPr>
              <a:t>Pressure</a:t>
            </a:r>
          </a:p>
          <a:p>
            <a:pPr marL="1314450" lvl="2" indent="-514350">
              <a:buFont typeface="+mj-lt"/>
              <a:buAutoNum type="alphaLcParenR"/>
            </a:pPr>
            <a:r>
              <a:rPr lang="en-GB" sz="2400" dirty="0" smtClean="0">
                <a:latin typeface="Times New Roman" pitchFamily="18" charset="0"/>
                <a:cs typeface="Times New Roman" pitchFamily="18" charset="0"/>
              </a:rPr>
              <a:t>Opportunity</a:t>
            </a:r>
          </a:p>
          <a:p>
            <a:pPr marL="1314450" lvl="2" indent="-514350">
              <a:buFont typeface="+mj-lt"/>
              <a:buAutoNum type="alphaLcParenR"/>
            </a:pPr>
            <a:r>
              <a:rPr lang="en-GB" sz="2400" dirty="0" smtClean="0">
                <a:latin typeface="Times New Roman" pitchFamily="18" charset="0"/>
                <a:cs typeface="Times New Roman" pitchFamily="18" charset="0"/>
              </a:rPr>
              <a:t>Rationalization</a:t>
            </a:r>
          </a:p>
          <a:p>
            <a:pPr marL="1314450" lvl="2" indent="-514350">
              <a:buFont typeface="+mj-lt"/>
              <a:buAutoNum type="alphaLcParenR"/>
            </a:pPr>
            <a:r>
              <a:rPr lang="en-GB" sz="2400" dirty="0" smtClean="0">
                <a:latin typeface="Times New Roman" pitchFamily="18" charset="0"/>
                <a:cs typeface="Times New Roman" pitchFamily="18" charset="0"/>
              </a:rPr>
              <a:t>They are all part of the fraud triangle.</a:t>
            </a:r>
          </a:p>
        </p:txBody>
      </p:sp>
      <p:sp>
        <p:nvSpPr>
          <p:cNvPr id="2" name="Title 1"/>
          <p:cNvSpPr>
            <a:spLocks noGrp="1"/>
          </p:cNvSpPr>
          <p:nvPr>
            <p:ph type="title"/>
          </p:nvPr>
        </p:nvSpPr>
        <p:spPr>
          <a:xfrm>
            <a:off x="457200" y="274638"/>
            <a:ext cx="8229600" cy="654032"/>
          </a:xfrm>
        </p:spPr>
        <p:txBody>
          <a:bodyPr>
            <a:normAutofit/>
          </a:bodyPr>
          <a:lstStyle/>
          <a:p>
            <a:pPr algn="ctr"/>
            <a:r>
              <a:rPr lang="en-GB" sz="3200" dirty="0" smtClean="0">
                <a:latin typeface="Times New Roman" pitchFamily="18" charset="0"/>
                <a:cs typeface="Times New Roman" pitchFamily="18" charset="0"/>
              </a:rPr>
              <a:t>Questions with Multiple Answers</a:t>
            </a:r>
            <a:endParaRPr lang="en-GB" sz="32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857224" y="214290"/>
            <a:ext cx="7772400" cy="543877"/>
          </a:xfrm>
        </p:spPr>
        <p:txBody>
          <a:bodyPr>
            <a:normAutofit fontScale="90000"/>
          </a:bodyPr>
          <a:lstStyle/>
          <a:p>
            <a:r>
              <a:rPr lang="en-GB" sz="3200" dirty="0" smtClean="0">
                <a:latin typeface="Times New Roman" pitchFamily="18" charset="0"/>
                <a:cs typeface="Times New Roman" pitchFamily="18" charset="0"/>
              </a:rPr>
              <a:t>Questions continued.......</a:t>
            </a:r>
            <a:endParaRPr lang="en-US" sz="3200" dirty="0">
              <a:latin typeface="Times New Roman" pitchFamily="18" charset="0"/>
              <a:cs typeface="Times New Roman" pitchFamily="18" charset="0"/>
            </a:endParaRPr>
          </a:p>
        </p:txBody>
      </p:sp>
      <p:sp>
        <p:nvSpPr>
          <p:cNvPr id="3" name="Content Placeholder 2"/>
          <p:cNvSpPr>
            <a:spLocks noGrp="1"/>
          </p:cNvSpPr>
          <p:nvPr>
            <p:ph type="subTitle" idx="1"/>
          </p:nvPr>
        </p:nvSpPr>
        <p:spPr>
          <a:xfrm>
            <a:off x="428596" y="928670"/>
            <a:ext cx="8215370" cy="5214974"/>
          </a:xfrm>
        </p:spPr>
        <p:txBody>
          <a:bodyPr>
            <a:normAutofit fontScale="25000" lnSpcReduction="20000"/>
          </a:bodyPr>
          <a:lstStyle/>
          <a:p>
            <a:pPr marL="1314450" lvl="2" indent="-514350">
              <a:buNone/>
            </a:pPr>
            <a:r>
              <a:rPr lang="en-GB" sz="11200" dirty="0" smtClean="0">
                <a:latin typeface="Times New Roman" pitchFamily="18" charset="0"/>
                <a:cs typeface="Times New Roman" pitchFamily="18" charset="0"/>
              </a:rPr>
              <a:t>3. </a:t>
            </a:r>
            <a:r>
              <a:rPr lang="en-GB" sz="9600" dirty="0" smtClean="0">
                <a:latin typeface="Times New Roman" pitchFamily="18" charset="0"/>
                <a:cs typeface="Times New Roman" pitchFamily="18" charset="0"/>
              </a:rPr>
              <a:t>Which one of the following actions are used to reduce fraud losses?</a:t>
            </a:r>
          </a:p>
          <a:p>
            <a:pPr marL="1314450" lvl="2" indent="-514350">
              <a:buFont typeface="+mj-lt"/>
              <a:buAutoNum type="alphaLcParenR"/>
            </a:pPr>
            <a:r>
              <a:rPr lang="en-GB" sz="9600" dirty="0" smtClean="0">
                <a:latin typeface="Times New Roman" pitchFamily="18" charset="0"/>
                <a:cs typeface="Times New Roman" pitchFamily="18" charset="0"/>
              </a:rPr>
              <a:t>Implement fraud hotline</a:t>
            </a:r>
          </a:p>
          <a:p>
            <a:pPr marL="1314450" lvl="2" indent="-514350">
              <a:buFont typeface="+mj-lt"/>
              <a:buAutoNum type="alphaLcParenR"/>
            </a:pPr>
            <a:r>
              <a:rPr lang="en-GB" sz="9600" dirty="0" smtClean="0">
                <a:latin typeface="Times New Roman" pitchFamily="18" charset="0"/>
                <a:cs typeface="Times New Roman" pitchFamily="18" charset="0"/>
              </a:rPr>
              <a:t>Conduct periodic external and internal audits.</a:t>
            </a:r>
          </a:p>
          <a:p>
            <a:pPr marL="1314450" lvl="2" indent="-514350">
              <a:buFont typeface="+mj-lt"/>
              <a:buAutoNum type="alphaLcParenR"/>
            </a:pPr>
            <a:r>
              <a:rPr lang="en-GB" sz="9600" dirty="0" smtClean="0">
                <a:latin typeface="Times New Roman" pitchFamily="18" charset="0"/>
                <a:cs typeface="Times New Roman" pitchFamily="18" charset="0"/>
              </a:rPr>
              <a:t>Maintain adequate insurance.</a:t>
            </a:r>
          </a:p>
          <a:p>
            <a:pPr marL="1314450" lvl="2" indent="-514350">
              <a:buFont typeface="+mj-lt"/>
              <a:buAutoNum type="alphaLcParenR"/>
            </a:pPr>
            <a:r>
              <a:rPr lang="en-GB" sz="9600" dirty="0" smtClean="0">
                <a:latin typeface="Times New Roman" pitchFamily="18" charset="0"/>
                <a:cs typeface="Times New Roman" pitchFamily="18" charset="0"/>
              </a:rPr>
              <a:t>Develop a strong system of internal controls.</a:t>
            </a:r>
          </a:p>
          <a:p>
            <a:pPr marL="1314450" lvl="2" indent="-514350">
              <a:buNone/>
            </a:pPr>
            <a:r>
              <a:rPr lang="en-GB" sz="9600" dirty="0" smtClean="0">
                <a:latin typeface="Times New Roman" pitchFamily="18" charset="0"/>
                <a:cs typeface="Times New Roman" pitchFamily="18" charset="0"/>
              </a:rPr>
              <a:t>4. Which one of the following is considered a financial pressure that can lead to employee fraud?</a:t>
            </a:r>
          </a:p>
          <a:p>
            <a:pPr marL="1314450" lvl="2" indent="-514350">
              <a:buFont typeface="+mj-lt"/>
              <a:buAutoNum type="alphaLcParenR"/>
            </a:pPr>
            <a:r>
              <a:rPr lang="en-GB" sz="9600" dirty="0" smtClean="0">
                <a:latin typeface="Times New Roman" pitchFamily="18" charset="0"/>
                <a:cs typeface="Times New Roman" pitchFamily="18" charset="0"/>
              </a:rPr>
              <a:t>Gambling habit.</a:t>
            </a:r>
          </a:p>
          <a:p>
            <a:pPr marL="1314450" lvl="2" indent="-514350">
              <a:buFont typeface="+mj-lt"/>
              <a:buAutoNum type="alphaLcParenR"/>
            </a:pPr>
            <a:r>
              <a:rPr lang="en-GB" sz="9600" dirty="0" smtClean="0">
                <a:latin typeface="Times New Roman" pitchFamily="18" charset="0"/>
                <a:cs typeface="Times New Roman" pitchFamily="18" charset="0"/>
              </a:rPr>
              <a:t>Greed.</a:t>
            </a:r>
          </a:p>
          <a:p>
            <a:pPr marL="1314450" lvl="2" indent="-514350">
              <a:buFont typeface="+mj-lt"/>
              <a:buAutoNum type="alphaLcParenR"/>
            </a:pPr>
            <a:r>
              <a:rPr lang="en-GB" sz="9600" dirty="0" smtClean="0">
                <a:latin typeface="Times New Roman" pitchFamily="18" charset="0"/>
                <a:cs typeface="Times New Roman" pitchFamily="18" charset="0"/>
              </a:rPr>
              <a:t>Poor credit ratings</a:t>
            </a:r>
          </a:p>
          <a:p>
            <a:pPr marL="1314450" lvl="2" indent="-514350">
              <a:buFont typeface="+mj-lt"/>
              <a:buAutoNum type="alphaLcParenR"/>
            </a:pPr>
            <a:r>
              <a:rPr lang="en-GB" sz="9600" dirty="0" smtClean="0">
                <a:latin typeface="Times New Roman" pitchFamily="18" charset="0"/>
                <a:cs typeface="Times New Roman" pitchFamily="18" charset="0"/>
              </a:rPr>
              <a:t>Job dissatisfaction.</a:t>
            </a:r>
          </a:p>
          <a:p>
            <a:endParaRPr lang="en-GB" sz="9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1314450" lvl="2" indent="-514350">
              <a:buNone/>
            </a:pPr>
            <a:r>
              <a:rPr lang="en-GB" dirty="0" smtClean="0"/>
              <a:t>5</a:t>
            </a:r>
            <a:r>
              <a:rPr lang="en-GB" sz="2800" dirty="0" smtClean="0">
                <a:latin typeface="Times New Roman" pitchFamily="18" charset="0"/>
                <a:cs typeface="Times New Roman" pitchFamily="18" charset="0"/>
              </a:rPr>
              <a:t>. There are many threats to accounting information systems. Which of the following is an example of an Intentional Act.</a:t>
            </a:r>
          </a:p>
          <a:p>
            <a:pPr marL="1314450" lvl="2" indent="-514350">
              <a:buFont typeface="+mj-lt"/>
              <a:buAutoNum type="alphaLcParenR"/>
            </a:pPr>
            <a:r>
              <a:rPr lang="en-GB" sz="2800" dirty="0" smtClean="0">
                <a:latin typeface="Times New Roman" pitchFamily="18" charset="0"/>
                <a:cs typeface="Times New Roman" pitchFamily="18" charset="0"/>
              </a:rPr>
              <a:t>War and attack by terrorists</a:t>
            </a:r>
          </a:p>
          <a:p>
            <a:pPr marL="1314450" lvl="2" indent="-514350">
              <a:buFont typeface="+mj-lt"/>
              <a:buAutoNum type="alphaLcParenR"/>
            </a:pPr>
            <a:r>
              <a:rPr lang="en-GB" sz="2800" dirty="0" smtClean="0">
                <a:latin typeface="Times New Roman" pitchFamily="18" charset="0"/>
                <a:cs typeface="Times New Roman" pitchFamily="18" charset="0"/>
              </a:rPr>
              <a:t>Hardware or software failure</a:t>
            </a:r>
          </a:p>
          <a:p>
            <a:pPr marL="1314450" lvl="2" indent="-514350">
              <a:buFont typeface="+mj-lt"/>
              <a:buAutoNum type="alphaLcParenR"/>
            </a:pPr>
            <a:r>
              <a:rPr lang="en-GB" sz="2800" dirty="0" smtClean="0">
                <a:latin typeface="Times New Roman" pitchFamily="18" charset="0"/>
                <a:cs typeface="Times New Roman" pitchFamily="18" charset="0"/>
              </a:rPr>
              <a:t>Accounting fraud.</a:t>
            </a:r>
          </a:p>
          <a:p>
            <a:pPr marL="1314450" lvl="2" indent="-514350">
              <a:buFont typeface="+mj-lt"/>
              <a:buAutoNum type="alphaLcParenR"/>
            </a:pPr>
            <a:r>
              <a:rPr lang="en-GB" sz="2800" dirty="0" smtClean="0">
                <a:latin typeface="Times New Roman" pitchFamily="18" charset="0"/>
                <a:cs typeface="Times New Roman" pitchFamily="18" charset="0"/>
              </a:rPr>
              <a:t>Logic errors</a:t>
            </a:r>
          </a:p>
          <a:p>
            <a:endParaRPr lang="en-GB" dirty="0"/>
          </a:p>
        </p:txBody>
      </p:sp>
      <p:sp>
        <p:nvSpPr>
          <p:cNvPr id="2" name="Title 1"/>
          <p:cNvSpPr>
            <a:spLocks noGrp="1"/>
          </p:cNvSpPr>
          <p:nvPr>
            <p:ph type="title"/>
          </p:nvPr>
        </p:nvSpPr>
        <p:spPr/>
        <p:txBody>
          <a:bodyPr>
            <a:normAutofit/>
          </a:bodyPr>
          <a:lstStyle/>
          <a:p>
            <a:r>
              <a:rPr lang="en-GB" sz="3200" dirty="0" smtClean="0">
                <a:latin typeface="Times New Roman" pitchFamily="18" charset="0"/>
                <a:cs typeface="Times New Roman" pitchFamily="18" charset="0"/>
              </a:rPr>
              <a:t>Questions continued.......</a:t>
            </a:r>
            <a:endParaRPr lang="en-GB" sz="3200"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71546"/>
            <a:ext cx="8229600" cy="4935745"/>
          </a:xfrm>
        </p:spPr>
        <p:txBody>
          <a:bodyPr>
            <a:normAutofit/>
          </a:bodyPr>
          <a:lstStyle/>
          <a:p>
            <a:pPr>
              <a:buFont typeface="Wingdings" pitchFamily="2" charset="2"/>
              <a:buChar char="Ø"/>
            </a:pPr>
            <a:r>
              <a:rPr lang="en-GB" sz="2800" dirty="0">
                <a:latin typeface="Times New Roman" pitchFamily="18" charset="0"/>
                <a:cs typeface="Times New Roman" pitchFamily="18" charset="0"/>
              </a:rPr>
              <a:t>Lennox, C., </a:t>
            </a:r>
            <a:r>
              <a:rPr lang="en-GB" sz="2800" dirty="0" err="1">
                <a:latin typeface="Times New Roman" pitchFamily="18" charset="0"/>
                <a:cs typeface="Times New Roman" pitchFamily="18" charset="0"/>
              </a:rPr>
              <a:t>Lisowsky</a:t>
            </a:r>
            <a:r>
              <a:rPr lang="en-GB" sz="2800" dirty="0">
                <a:latin typeface="Times New Roman" pitchFamily="18" charset="0"/>
                <a:cs typeface="Times New Roman" pitchFamily="18" charset="0"/>
              </a:rPr>
              <a:t>, P., &amp; Pittman, J. (2013). Tax aggressiveness and accounting fraud. </a:t>
            </a:r>
            <a:r>
              <a:rPr lang="en-GB" sz="2800" i="1" dirty="0">
                <a:latin typeface="Times New Roman" pitchFamily="18" charset="0"/>
                <a:cs typeface="Times New Roman" pitchFamily="18" charset="0"/>
              </a:rPr>
              <a:t>Journal of Accounting Research</a:t>
            </a:r>
            <a:r>
              <a:rPr lang="en-GB" sz="2800" dirty="0">
                <a:latin typeface="Times New Roman" pitchFamily="18" charset="0"/>
                <a:cs typeface="Times New Roman" pitchFamily="18" charset="0"/>
              </a:rPr>
              <a:t>, </a:t>
            </a:r>
            <a:r>
              <a:rPr lang="en-GB" sz="2800" i="1" dirty="0">
                <a:latin typeface="Times New Roman" pitchFamily="18" charset="0"/>
                <a:cs typeface="Times New Roman" pitchFamily="18" charset="0"/>
              </a:rPr>
              <a:t>51</a:t>
            </a:r>
            <a:r>
              <a:rPr lang="en-GB" sz="2800" dirty="0">
                <a:latin typeface="Times New Roman" pitchFamily="18" charset="0"/>
                <a:cs typeface="Times New Roman" pitchFamily="18" charset="0"/>
              </a:rPr>
              <a:t>(4), 739-778</a:t>
            </a:r>
            <a:r>
              <a:rPr lang="en-GB" sz="2800" dirty="0" smtClean="0">
                <a:latin typeface="Times New Roman" pitchFamily="18" charset="0"/>
                <a:cs typeface="Times New Roman" pitchFamily="18" charset="0"/>
              </a:rPr>
              <a:t>.</a:t>
            </a:r>
          </a:p>
          <a:p>
            <a:pPr>
              <a:buFont typeface="Wingdings" pitchFamily="2" charset="2"/>
              <a:buChar char="Ø"/>
            </a:pPr>
            <a:r>
              <a:rPr lang="en-GB" sz="2800" dirty="0">
                <a:latin typeface="Times New Roman" pitchFamily="18" charset="0"/>
                <a:cs typeface="Times New Roman" pitchFamily="18" charset="0"/>
              </a:rPr>
              <a:t>Lim, F. P. C. (2013). Impact of information technology on accounting systems. </a:t>
            </a:r>
            <a:r>
              <a:rPr lang="en-GB" sz="2800" i="1" dirty="0">
                <a:latin typeface="Times New Roman" pitchFamily="18" charset="0"/>
                <a:cs typeface="Times New Roman" pitchFamily="18" charset="0"/>
              </a:rPr>
              <a:t>Asia-pacific Journal of Multimedia Services Convergent with Art, Humanities, and Sociology</a:t>
            </a:r>
            <a:r>
              <a:rPr lang="en-GB" sz="2800" dirty="0">
                <a:latin typeface="Times New Roman" pitchFamily="18" charset="0"/>
                <a:cs typeface="Times New Roman" pitchFamily="18" charset="0"/>
              </a:rPr>
              <a:t>, </a:t>
            </a:r>
            <a:r>
              <a:rPr lang="en-GB" sz="2800" i="1" dirty="0">
                <a:latin typeface="Times New Roman" pitchFamily="18" charset="0"/>
                <a:cs typeface="Times New Roman" pitchFamily="18" charset="0"/>
              </a:rPr>
              <a:t>3</a:t>
            </a:r>
            <a:r>
              <a:rPr lang="en-GB" sz="2800" dirty="0">
                <a:latin typeface="Times New Roman" pitchFamily="18" charset="0"/>
                <a:cs typeface="Times New Roman" pitchFamily="18" charset="0"/>
              </a:rPr>
              <a:t>(2), </a:t>
            </a:r>
            <a:r>
              <a:rPr lang="en-GB" sz="2800" dirty="0" smtClean="0">
                <a:latin typeface="Times New Roman" pitchFamily="18" charset="0"/>
                <a:cs typeface="Times New Roman" pitchFamily="18" charset="0"/>
              </a:rPr>
              <a:t>93-106.</a:t>
            </a:r>
          </a:p>
          <a:p>
            <a:pPr>
              <a:buFont typeface="Wingdings" pitchFamily="2" charset="2"/>
              <a:buChar char="Ø"/>
            </a:pPr>
            <a:r>
              <a:rPr lang="en-GB" sz="2800" dirty="0">
                <a:latin typeface="Times New Roman" pitchFamily="18" charset="0"/>
                <a:cs typeface="Times New Roman" pitchFamily="18" charset="0"/>
              </a:rPr>
              <a:t>Warren </a:t>
            </a:r>
            <a:r>
              <a:rPr lang="en-GB" sz="2800" dirty="0" err="1">
                <a:latin typeface="Times New Roman" pitchFamily="18" charset="0"/>
                <a:cs typeface="Times New Roman" pitchFamily="18" charset="0"/>
              </a:rPr>
              <a:t>Jr</a:t>
            </a:r>
            <a:r>
              <a:rPr lang="en-GB" sz="2800" dirty="0">
                <a:latin typeface="Times New Roman" pitchFamily="18" charset="0"/>
                <a:cs typeface="Times New Roman" pitchFamily="18" charset="0"/>
              </a:rPr>
              <a:t>, J. D., Moffitt, K. C., &amp; Byrnes, P. (2015). How Big Data will change accounting. </a:t>
            </a:r>
            <a:r>
              <a:rPr lang="en-GB" sz="2800" i="1" dirty="0">
                <a:latin typeface="Times New Roman" pitchFamily="18" charset="0"/>
                <a:cs typeface="Times New Roman" pitchFamily="18" charset="0"/>
              </a:rPr>
              <a:t>Accounting Horizons</a:t>
            </a:r>
            <a:r>
              <a:rPr lang="en-GB" sz="2800" dirty="0">
                <a:latin typeface="Times New Roman" pitchFamily="18" charset="0"/>
                <a:cs typeface="Times New Roman" pitchFamily="18" charset="0"/>
              </a:rPr>
              <a:t>, </a:t>
            </a:r>
            <a:r>
              <a:rPr lang="en-GB" sz="2800" i="1" dirty="0">
                <a:latin typeface="Times New Roman" pitchFamily="18" charset="0"/>
                <a:cs typeface="Times New Roman" pitchFamily="18" charset="0"/>
              </a:rPr>
              <a:t>29</a:t>
            </a:r>
            <a:r>
              <a:rPr lang="en-GB" sz="2800" dirty="0">
                <a:latin typeface="Times New Roman" pitchFamily="18" charset="0"/>
                <a:cs typeface="Times New Roman" pitchFamily="18" charset="0"/>
              </a:rPr>
              <a:t>(2), 397-407.</a:t>
            </a:r>
          </a:p>
        </p:txBody>
      </p:sp>
      <p:sp>
        <p:nvSpPr>
          <p:cNvPr id="2" name="Title 1"/>
          <p:cNvSpPr>
            <a:spLocks noGrp="1"/>
          </p:cNvSpPr>
          <p:nvPr>
            <p:ph type="title"/>
          </p:nvPr>
        </p:nvSpPr>
        <p:spPr>
          <a:xfrm>
            <a:off x="457200" y="274638"/>
            <a:ext cx="8229600" cy="654032"/>
          </a:xfrm>
        </p:spPr>
        <p:txBody>
          <a:bodyPr>
            <a:normAutofit/>
          </a:bodyPr>
          <a:lstStyle/>
          <a:p>
            <a:pPr algn="ctr"/>
            <a:r>
              <a:rPr lang="en-GB" sz="3200" dirty="0" smtClean="0">
                <a:latin typeface="Times New Roman" pitchFamily="18" charset="0"/>
                <a:cs typeface="Times New Roman" pitchFamily="18" charset="0"/>
              </a:rPr>
              <a:t>References</a:t>
            </a:r>
            <a:endParaRPr lang="en-GB" sz="3200"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244</TotalTime>
  <Words>1085</Words>
  <Application>Microsoft Office PowerPoint</Application>
  <PresentationFormat>On-screen Show (4:3)</PresentationFormat>
  <Paragraphs>99</Paragraphs>
  <Slides>15</Slides>
  <Notes>11</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Concourse</vt:lpstr>
      <vt:lpstr>Accounting Fraud.</vt:lpstr>
      <vt:lpstr>Slide 2</vt:lpstr>
      <vt:lpstr>Accounting Fraud</vt:lpstr>
      <vt:lpstr>Use of Microsoft Excel</vt:lpstr>
      <vt:lpstr>Identifying Duplicate Payments</vt:lpstr>
      <vt:lpstr>Audit Trails</vt:lpstr>
      <vt:lpstr>Access Control</vt:lpstr>
      <vt:lpstr>Spotting Trends</vt:lpstr>
      <vt:lpstr>Data Mining and Analytics</vt:lpstr>
      <vt:lpstr>Educating Employees of Technological Bugs and Malware</vt:lpstr>
      <vt:lpstr>Accounting Fraud.</vt:lpstr>
      <vt:lpstr>Questions with Multiple Answers</vt:lpstr>
      <vt:lpstr>Questions continued.......</vt:lpstr>
      <vt:lpstr>Questions continued.......</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Reduce accounting fraud Through Technology</dc:title>
  <dc:creator>mimi</dc:creator>
  <cp:lastModifiedBy>ADM</cp:lastModifiedBy>
  <cp:revision>26</cp:revision>
  <dcterms:created xsi:type="dcterms:W3CDTF">2018-11-25T21:37:54Z</dcterms:created>
  <dcterms:modified xsi:type="dcterms:W3CDTF">2018-11-26T04:58:20Z</dcterms:modified>
</cp:coreProperties>
</file>